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69" r:id="rId3"/>
    <p:sldId id="272" r:id="rId4"/>
    <p:sldId id="257" r:id="rId5"/>
    <p:sldId id="274" r:id="rId6"/>
    <p:sldId id="273" r:id="rId7"/>
    <p:sldId id="282" r:id="rId8"/>
    <p:sldId id="271" r:id="rId9"/>
    <p:sldId id="283" r:id="rId10"/>
    <p:sldId id="268" r:id="rId11"/>
    <p:sldId id="281" r:id="rId12"/>
    <p:sldId id="275" r:id="rId13"/>
  </p:sldIdLst>
  <p:sldSz cx="9144000" cy="6858000" type="screen4x3"/>
  <p:notesSz cx="6794500" cy="99187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416824" cy="2160240"/>
          </a:xfrm>
        </p:spPr>
        <p:txBody>
          <a:bodyPr/>
          <a:lstStyle/>
          <a:p>
            <a:pPr algn="ctr"/>
            <a:r>
              <a:rPr lang="hu-HU" sz="3800" b="1" dirty="0" smtClean="0"/>
              <a:t>Betekintés a református </a:t>
            </a:r>
            <a:br>
              <a:rPr lang="hu-HU" sz="3800" b="1" dirty="0" smtClean="0"/>
            </a:br>
            <a:r>
              <a:rPr lang="hu-HU" sz="3800" b="1" dirty="0" smtClean="0"/>
              <a:t>hit- és erkölcstan </a:t>
            </a:r>
            <a:br>
              <a:rPr lang="hu-HU" sz="3800" b="1" dirty="0" smtClean="0"/>
            </a:br>
            <a:r>
              <a:rPr lang="hu-HU" sz="3800" b="1" dirty="0"/>
              <a:t> </a:t>
            </a:r>
            <a:r>
              <a:rPr lang="hu-HU" sz="3800" b="1" dirty="0" smtClean="0"/>
              <a:t>világába </a:t>
            </a:r>
            <a:endParaRPr lang="hu-HU" sz="3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789041"/>
            <a:ext cx="7488832" cy="2736304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Hatévfolyamos</a:t>
            </a:r>
            <a:r>
              <a:rPr lang="hu-HU" sz="2800" dirty="0" smtClean="0"/>
              <a:t> gimnáziumok számára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946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Mi történik egy református hittanórán?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Imádság</a:t>
            </a:r>
          </a:p>
          <a:p>
            <a:r>
              <a:rPr lang="hu-HU" sz="3200" dirty="0" smtClean="0"/>
              <a:t>Éneklés</a:t>
            </a:r>
          </a:p>
          <a:p>
            <a:r>
              <a:rPr lang="hu-HU" sz="3200" dirty="0" smtClean="0"/>
              <a:t>Bevezető játék (beszélgetés)</a:t>
            </a:r>
          </a:p>
          <a:p>
            <a:r>
              <a:rPr lang="hu-HU" sz="3200" dirty="0" smtClean="0"/>
              <a:t>Bibliai történet, vagy mai téma, vagy egyháztörténeti esemény feldolgozása</a:t>
            </a:r>
          </a:p>
          <a:p>
            <a:r>
              <a:rPr lang="hu-HU" sz="3200" dirty="0" smtClean="0"/>
              <a:t>Mélyítés, közös munka </a:t>
            </a:r>
          </a:p>
          <a:p>
            <a:r>
              <a:rPr lang="hu-HU" sz="3200" dirty="0" smtClean="0"/>
              <a:t>Közös zárás imádsággal</a:t>
            </a:r>
            <a:endParaRPr lang="hu-H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368152" cy="203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8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512168"/>
          </a:xfrm>
        </p:spPr>
        <p:txBody>
          <a:bodyPr/>
          <a:lstStyle/>
          <a:p>
            <a:r>
              <a:rPr lang="hu-HU" sz="4400" dirty="0" smtClean="0"/>
              <a:t>Teendők református hit- és erkölcstan választás esetén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924944"/>
            <a:ext cx="8147248" cy="3556468"/>
          </a:xfrm>
        </p:spPr>
        <p:txBody>
          <a:bodyPr/>
          <a:lstStyle/>
          <a:p>
            <a:r>
              <a:rPr lang="hu-HU" b="1" dirty="0" smtClean="0"/>
              <a:t>7. évfolyam</a:t>
            </a:r>
            <a:r>
              <a:rPr lang="hu-HU" dirty="0" smtClean="0"/>
              <a:t>: </a:t>
            </a:r>
            <a:r>
              <a:rPr lang="hu-HU" b="1" dirty="0" smtClean="0"/>
              <a:t>beiratkozáskor</a:t>
            </a:r>
            <a:r>
              <a:rPr lang="hu-HU" dirty="0" smtClean="0"/>
              <a:t> kitölteni az adatlapot és bejelölni a református hit- és erkölcstant.</a:t>
            </a:r>
          </a:p>
          <a:p>
            <a:r>
              <a:rPr lang="hu-HU" b="1" dirty="0" smtClean="0"/>
              <a:t>8. évfolyam:</a:t>
            </a:r>
            <a:r>
              <a:rPr lang="hu-HU" dirty="0" smtClean="0"/>
              <a:t> ha nem szeretnének változtatni, nem kell semmit tenniük. Ha </a:t>
            </a:r>
            <a:r>
              <a:rPr lang="hu-HU" b="1" dirty="0" smtClean="0"/>
              <a:t>változtatni </a:t>
            </a:r>
            <a:r>
              <a:rPr lang="hu-HU" dirty="0" smtClean="0"/>
              <a:t>szeretnének: </a:t>
            </a:r>
            <a:r>
              <a:rPr lang="hu-HU" b="1" dirty="0" smtClean="0"/>
              <a:t>május 20-ig írásban kell </a:t>
            </a:r>
            <a:r>
              <a:rPr lang="hu-HU" dirty="0" smtClean="0"/>
              <a:t>az iskola vezetősége felé jelezni a szándékot. 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29" y="836712"/>
            <a:ext cx="1211627" cy="21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1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www.hittan.info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320480"/>
          </a:xfrm>
        </p:spPr>
        <p:txBody>
          <a:bodyPr>
            <a:normAutofit/>
          </a:bodyPr>
          <a:lstStyle/>
          <a:p>
            <a:r>
              <a:rPr lang="hu-HU" dirty="0" smtClean="0"/>
              <a:t>További információk a református hit- és erkölcstannal kapcsolatban:</a:t>
            </a:r>
          </a:p>
          <a:p>
            <a:r>
              <a:rPr lang="hu-HU" dirty="0" smtClean="0"/>
              <a:t>Ízelítő egy-egy hittanóra világából kisfilmen.</a:t>
            </a:r>
          </a:p>
          <a:p>
            <a:r>
              <a:rPr lang="hu-HU" dirty="0" smtClean="0"/>
              <a:t>Belelapozó anyagok az 1. és 5. évf. hittankönyveibe.</a:t>
            </a:r>
          </a:p>
          <a:p>
            <a:r>
              <a:rPr lang="hu-HU" dirty="0" smtClean="0"/>
              <a:t>A hittan és az erkölcstan témáinak összehasonlítása.</a:t>
            </a:r>
          </a:p>
          <a:p>
            <a:r>
              <a:rPr lang="hu-HU" dirty="0" smtClean="0"/>
              <a:t>Játékok és feladatlapok gyerekeknek.</a:t>
            </a:r>
          </a:p>
          <a:p>
            <a:pPr marL="0" indent="0">
              <a:buNone/>
            </a:pPr>
            <a:endParaRPr lang="hu-HU" sz="2800" b="1" dirty="0"/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70C0"/>
                </a:solidFill>
              </a:rPr>
              <a:t>Szeretettel várjuk gyermekét 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70C0"/>
                </a:solidFill>
              </a:rPr>
              <a:t>a református hit- és erkölcstan órákon</a:t>
            </a:r>
            <a:r>
              <a:rPr lang="hu-HU" sz="2800" b="1" dirty="0" smtClean="0"/>
              <a:t>!</a:t>
            </a:r>
            <a:endParaRPr lang="hu-H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502296" cy="15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5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728192"/>
          </a:xfrm>
        </p:spPr>
        <p:txBody>
          <a:bodyPr/>
          <a:lstStyle/>
          <a:p>
            <a:r>
              <a:rPr lang="hu-HU" dirty="0" smtClean="0"/>
              <a:t>Hit- és erkölcstan vagy erkölcstan?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744416"/>
          </a:xfrm>
        </p:spPr>
        <p:txBody>
          <a:bodyPr/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smtClean="0"/>
              <a:t>Mindenkinek van értékrendje, csak az a kérdés, hogy milyen életet formálnak.” </a:t>
            </a:r>
          </a:p>
          <a:p>
            <a:pPr marL="0" indent="0" algn="ctr">
              <a:buNone/>
            </a:pPr>
            <a:r>
              <a:rPr lang="hu-HU" dirty="0" smtClean="0"/>
              <a:t>(John </a:t>
            </a:r>
            <a:r>
              <a:rPr lang="hu-HU" dirty="0" err="1" smtClean="0"/>
              <a:t>C.Maxwell</a:t>
            </a:r>
            <a:r>
              <a:rPr lang="hu-HU" dirty="0"/>
              <a:t>,</a:t>
            </a:r>
            <a:r>
              <a:rPr lang="hu-HU" dirty="0" smtClean="0"/>
              <a:t>keresztyén író)</a:t>
            </a:r>
          </a:p>
          <a:p>
            <a:endParaRPr lang="hu-HU" dirty="0"/>
          </a:p>
          <a:p>
            <a:r>
              <a:rPr lang="hu-HU" dirty="0" smtClean="0"/>
              <a:t>A református hit- és erkölcstan Isten Igéje alapján maradandó értéket, keresztyén értékrendet közvetít a gyermekek és fiatalok számára.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7788"/>
            <a:ext cx="17192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8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a református hit- és erkölcstan?</a:t>
            </a:r>
            <a:endParaRPr lang="hu-HU" dirty="0"/>
          </a:p>
        </p:txBody>
      </p:sp>
      <p:pic>
        <p:nvPicPr>
          <p:cNvPr id="5" name="Picture 2" descr="http://www.brainboxx.co.uk/a3_aspects/images2/discin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56992"/>
            <a:ext cx="10112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2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04251" cy="1426170"/>
          </a:xfrm>
        </p:spPr>
        <p:txBody>
          <a:bodyPr/>
          <a:lstStyle/>
          <a:p>
            <a:r>
              <a:rPr lang="hu-HU" dirty="0" smtClean="0"/>
              <a:t>BIBLIA – MŰVELTSÉG - ÉLMÉNY</a:t>
            </a:r>
            <a:endParaRPr lang="hu-HU" dirty="0"/>
          </a:p>
        </p:txBody>
      </p:sp>
      <p:pic>
        <p:nvPicPr>
          <p:cNvPr id="1028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3897"/>
            <a:ext cx="1947514" cy="29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wr7q_8U1OTnvW1siOdeCmX-_rfdd_KmkAeYfC6TJ4ao=w310-h207-p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54" y="3938533"/>
            <a:ext cx="3776946" cy="25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mail.reformatus.hu/service/home/~/?auth=co&amp;loc=hu&amp;id=20470&amp;part=2"/>
          <p:cNvSpPr>
            <a:spLocks noChangeAspect="1" noChangeArrowheads="1"/>
          </p:cNvSpPr>
          <p:nvPr/>
        </p:nvSpPr>
        <p:spPr bwMode="auto">
          <a:xfrm>
            <a:off x="155575" y="-2719388"/>
            <a:ext cx="50673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0983"/>
            <a:ext cx="2083935" cy="23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2611075" y="2191765"/>
            <a:ext cx="1685356" cy="1531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595254" y="2060848"/>
            <a:ext cx="28408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1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600200"/>
          </a:xfrm>
        </p:spPr>
        <p:txBody>
          <a:bodyPr/>
          <a:lstStyle/>
          <a:p>
            <a:r>
              <a:rPr lang="hu-HU" sz="4400" dirty="0" smtClean="0">
                <a:effectLst/>
                <a:latin typeface="Times New Roman"/>
                <a:ea typeface="Calibri"/>
              </a:rPr>
              <a:t>A változó világban maradandó értékekre van szükség.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2069190"/>
            <a:ext cx="8363272" cy="4528162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Isten Igéje örök és állandó a változások között is.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hit- és erkölcstan órák Isten Igéjét veszik alapul. </a:t>
            </a:r>
            <a:r>
              <a:rPr lang="hu-HU" dirty="0"/>
              <a:t> </a:t>
            </a:r>
            <a:r>
              <a:rPr lang="hu-HU" dirty="0" smtClean="0"/>
              <a:t>A változó világ kihívásaira akarnak reagálni – de ezt maradandó értékek alapján teszik:</a:t>
            </a:r>
          </a:p>
          <a:p>
            <a:pPr lvl="1" algn="just"/>
            <a:r>
              <a:rPr lang="hu-HU" sz="2000" dirty="0" smtClean="0"/>
              <a:t>Szeretetet Isten és az embertársak iránt.</a:t>
            </a:r>
          </a:p>
          <a:p>
            <a:pPr lvl="1" algn="just"/>
            <a:r>
              <a:rPr lang="hu-HU" sz="2000" dirty="0" smtClean="0"/>
              <a:t>Békesség, megértés, elfogadás és befogás mások iránt.</a:t>
            </a:r>
          </a:p>
          <a:p>
            <a:pPr lvl="1" algn="just"/>
            <a:r>
              <a:rPr lang="hu-HU" sz="2000" dirty="0" smtClean="0"/>
              <a:t>Felelősségteljes élet a családban, iskolában és barátok között.</a:t>
            </a:r>
          </a:p>
          <a:p>
            <a:pPr lvl="1" algn="just"/>
            <a:endParaRPr lang="hu-HU" sz="2000" dirty="0" smtClean="0"/>
          </a:p>
          <a:p>
            <a:pPr lvl="1" algn="just"/>
            <a:endParaRPr lang="hu-HU" sz="2000" dirty="0" smtClean="0"/>
          </a:p>
        </p:txBody>
      </p:sp>
      <p:sp>
        <p:nvSpPr>
          <p:cNvPr id="6" name="Lefelé nyíl 5"/>
          <p:cNvSpPr/>
          <p:nvPr/>
        </p:nvSpPr>
        <p:spPr>
          <a:xfrm>
            <a:off x="4275565" y="2959155"/>
            <a:ext cx="368443" cy="74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14" y="764704"/>
            <a:ext cx="1248915" cy="1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2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600200"/>
          </a:xfrm>
        </p:spPr>
        <p:txBody>
          <a:bodyPr/>
          <a:lstStyle/>
          <a:p>
            <a:r>
              <a:rPr lang="hu-HU" sz="4400" dirty="0">
                <a:effectLst/>
                <a:latin typeface="Times New Roman"/>
                <a:ea typeface="Calibri"/>
              </a:rPr>
              <a:t>Az alapműveltség fontos </a:t>
            </a:r>
            <a:r>
              <a:rPr lang="hu-HU" sz="4400" dirty="0" smtClean="0">
                <a:effectLst/>
                <a:latin typeface="Times New Roman"/>
                <a:ea typeface="Calibri"/>
              </a:rPr>
              <a:t/>
            </a:r>
            <a:br>
              <a:rPr lang="hu-HU" sz="4400" dirty="0" smtClean="0">
                <a:effectLst/>
                <a:latin typeface="Times New Roman"/>
                <a:ea typeface="Calibri"/>
              </a:rPr>
            </a:br>
            <a:r>
              <a:rPr lang="hu-HU" sz="4400" dirty="0" smtClean="0">
                <a:effectLst/>
                <a:latin typeface="Times New Roman"/>
                <a:ea typeface="Calibri"/>
              </a:rPr>
              <a:t>része </a:t>
            </a:r>
            <a:r>
              <a:rPr lang="hu-HU" sz="4400" dirty="0">
                <a:effectLst/>
                <a:latin typeface="Times New Roman"/>
                <a:ea typeface="Calibri"/>
              </a:rPr>
              <a:t>a </a:t>
            </a:r>
            <a:r>
              <a:rPr lang="hu-HU" sz="4400" dirty="0" smtClean="0">
                <a:effectLst/>
                <a:latin typeface="Times New Roman"/>
                <a:ea typeface="Calibri"/>
              </a:rPr>
              <a:t>Biblia ismerete</a:t>
            </a:r>
            <a:r>
              <a:rPr lang="hu-HU" dirty="0" smtClean="0">
                <a:effectLst/>
                <a:latin typeface="Times New Roman"/>
                <a:ea typeface="Calibri"/>
              </a:rPr>
              <a:t>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2069190"/>
            <a:ext cx="8363272" cy="4312138"/>
          </a:xfrm>
        </p:spPr>
        <p:txBody>
          <a:bodyPr/>
          <a:lstStyle/>
          <a:p>
            <a:pPr algn="just"/>
            <a:r>
              <a:rPr lang="hu-HU" b="1" dirty="0" smtClean="0"/>
              <a:t>A hit- és erkölcstan órákon szentírási történeteket tanulunk.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Isten szeretetét közvetítve.</a:t>
            </a:r>
          </a:p>
          <a:p>
            <a:pPr algn="just"/>
            <a:r>
              <a:rPr lang="hu-HU" dirty="0" smtClean="0"/>
              <a:t>A gyermekek és fiatalok egyéni és csoportos sajátosságait figyelembe véve.</a:t>
            </a:r>
          </a:p>
          <a:p>
            <a:pPr algn="just"/>
            <a:r>
              <a:rPr lang="hu-HU" dirty="0" smtClean="0"/>
              <a:t>Játékosan, élvezetesen és élményt adóan.</a:t>
            </a:r>
          </a:p>
          <a:p>
            <a:pPr algn="just"/>
            <a:r>
              <a:rPr lang="hu-HU" dirty="0" smtClean="0"/>
              <a:t>Hitelesen.</a:t>
            </a:r>
          </a:p>
          <a:p>
            <a:pPr algn="just"/>
            <a:r>
              <a:rPr lang="hu-HU" dirty="0" smtClean="0"/>
              <a:t>Megismertetve az bibliai kor világát is. </a:t>
            </a:r>
          </a:p>
        </p:txBody>
      </p:sp>
      <p:pic>
        <p:nvPicPr>
          <p:cNvPr id="5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8443"/>
            <a:ext cx="1248915" cy="1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elé nyíl 5"/>
          <p:cNvSpPr/>
          <p:nvPr/>
        </p:nvSpPr>
        <p:spPr>
          <a:xfrm>
            <a:off x="4275565" y="26903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60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3600" b="1" dirty="0" smtClean="0"/>
              <a:t>A református hit- és erkölcstan összhangban van más tantárgyakkal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536504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feladatgyűjtemények és tankönyvek az adott évfolyam </a:t>
            </a:r>
            <a:r>
              <a:rPr lang="hu-HU" b="1" dirty="0" smtClean="0"/>
              <a:t>magyar nyelv- és irodalom </a:t>
            </a:r>
            <a:r>
              <a:rPr lang="hu-HU" dirty="0" smtClean="0"/>
              <a:t>tananyagához is kapcsolódnak.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egyháztörténeti ismeretek </a:t>
            </a:r>
            <a:r>
              <a:rPr lang="hu-HU" dirty="0" smtClean="0"/>
              <a:t>az adott évfolyamon tanult </a:t>
            </a:r>
            <a:r>
              <a:rPr lang="hu-HU" b="1" dirty="0" smtClean="0"/>
              <a:t>történelem elmélyítését</a:t>
            </a:r>
            <a:r>
              <a:rPr lang="hu-HU" dirty="0" smtClean="0"/>
              <a:t> segítik elő 7-8. évfolyamon.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91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67544"/>
          </a:xfrm>
        </p:spPr>
        <p:txBody>
          <a:bodyPr/>
          <a:lstStyle/>
          <a:p>
            <a:r>
              <a:rPr lang="hu-HU" dirty="0" smtClean="0"/>
              <a:t>Egy jó tanóra tele van jó élményekkel!!!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622816" cy="510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30656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1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" y="377006"/>
            <a:ext cx="477250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34" y="637381"/>
            <a:ext cx="42481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3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358</Words>
  <Application>Microsoft Office PowerPoint</Application>
  <PresentationFormat>Diavetítés a képernyőre (4:3 oldalarány)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Ügyvezető</vt:lpstr>
      <vt:lpstr>Betekintés a református  hit- és erkölcstan   világába </vt:lpstr>
      <vt:lpstr>Hit- és erkölcstan vagy erkölcstan?</vt:lpstr>
      <vt:lpstr>Miért a református hit- és erkölcstan?</vt:lpstr>
      <vt:lpstr>BIBLIA – MŰVELTSÉG - ÉLMÉNY</vt:lpstr>
      <vt:lpstr>A változó világban maradandó értékekre van szükség.</vt:lpstr>
      <vt:lpstr>Az alapműveltség fontos  része a Biblia ismerete.</vt:lpstr>
      <vt:lpstr>A református hit- és erkölcstan összhangban van más tantárgyakkal</vt:lpstr>
      <vt:lpstr>Egy jó tanóra tele van jó élményekkel!!!</vt:lpstr>
      <vt:lpstr>PowerPoint bemutató</vt:lpstr>
      <vt:lpstr>Mi történik egy református hittanórán? </vt:lpstr>
      <vt:lpstr>Teendők református hit- és erkölcstan választás esetén</vt:lpstr>
      <vt:lpstr>www.hittan.info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Betekintés a református hit- és erkölcstan világába</dc:title>
  <dc:creator>Szászi Andrea</dc:creator>
  <cp:lastModifiedBy>Szászi Andrea</cp:lastModifiedBy>
  <cp:revision>36</cp:revision>
  <cp:lastPrinted>2013-04-05T09:44:13Z</cp:lastPrinted>
  <dcterms:created xsi:type="dcterms:W3CDTF">2013-04-05T08:08:13Z</dcterms:created>
  <dcterms:modified xsi:type="dcterms:W3CDTF">2014-02-24T13:26:25Z</dcterms:modified>
</cp:coreProperties>
</file>